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3" r:id="rId4"/>
    <p:sldId id="282" r:id="rId5"/>
    <p:sldId id="258" r:id="rId6"/>
    <p:sldId id="259" r:id="rId7"/>
    <p:sldId id="288" r:id="rId8"/>
    <p:sldId id="287" r:id="rId9"/>
    <p:sldId id="284" r:id="rId10"/>
    <p:sldId id="265" r:id="rId11"/>
    <p:sldId id="285" r:id="rId12"/>
    <p:sldId id="267" r:id="rId13"/>
    <p:sldId id="266" r:id="rId14"/>
    <p:sldId id="289" r:id="rId15"/>
    <p:sldId id="268" r:id="rId16"/>
    <p:sldId id="304" r:id="rId17"/>
    <p:sldId id="269" r:id="rId18"/>
    <p:sldId id="270" r:id="rId19"/>
    <p:sldId id="306" r:id="rId20"/>
    <p:sldId id="305" r:id="rId21"/>
    <p:sldId id="307" r:id="rId22"/>
    <p:sldId id="272" r:id="rId23"/>
    <p:sldId id="274" r:id="rId24"/>
    <p:sldId id="273" r:id="rId25"/>
    <p:sldId id="276" r:id="rId26"/>
    <p:sldId id="275" r:id="rId27"/>
    <p:sldId id="290" r:id="rId28"/>
    <p:sldId id="299" r:id="rId29"/>
    <p:sldId id="277" r:id="rId30"/>
    <p:sldId id="271" r:id="rId31"/>
    <p:sldId id="292" r:id="rId32"/>
    <p:sldId id="293" r:id="rId33"/>
    <p:sldId id="294" r:id="rId34"/>
    <p:sldId id="295" r:id="rId35"/>
    <p:sldId id="296" r:id="rId36"/>
    <p:sldId id="298" r:id="rId37"/>
    <p:sldId id="291" r:id="rId38"/>
    <p:sldId id="300" r:id="rId39"/>
    <p:sldId id="297" r:id="rId40"/>
    <p:sldId id="261" r:id="rId41"/>
    <p:sldId id="279" r:id="rId42"/>
    <p:sldId id="278" r:id="rId43"/>
    <p:sldId id="280" r:id="rId44"/>
    <p:sldId id="303" r:id="rId45"/>
    <p:sldId id="302" r:id="rId46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3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605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A09E-B049-1BEB-3F63-02900C38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1129A-1831-7E5C-DDF1-200BF878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F4DDA-408B-6E91-46B4-172D472AA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C34F9-6F2D-2A33-D875-34D138C41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84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1321-F13C-B8EB-00A7-5A04331E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FCC31-E1E3-2BF6-E008-2180FDCCB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C2D96-D212-84A0-82BF-556D99A0C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29A50-B3CF-276D-8202-776579B86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59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6F86-A3EF-60DF-D614-7D4B0D10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DBA05-0916-78A3-CBCB-2AEB2B535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AC94E-156D-E6A6-2D38-F76788D6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565CA-565E-652E-4E9F-308CCE7B42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4302-8D5B-9463-E5B1-5D4A9E95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13C2C-8BE8-8542-48DB-AE639F209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1E194-FBF9-D4FD-153A-BF7723DD8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82B48-1729-A6A5-CD67-44DE44CD2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6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C6208-E48B-E8DC-4601-CE261142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559DD-A65D-526D-7E4F-742C7A139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4525A-EBA7-D97C-68BA-1DB2818E9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8CA1D-5689-9CF0-C91F-D3581990F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11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742D0-9A9D-D2FB-C59E-8D9EC8D4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D4A0F-4884-F20E-FF70-FE48A8676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CDD2E-06FD-333B-AD77-16676EE36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8F1A0-DF85-928E-619F-E69823D861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88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F795B-2D10-EC38-0C67-3FD2B1060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4F460-898B-9110-EAFE-F4DA5DEB6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A350D-7DD4-BD65-5AD0-215BA7EAF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9B05C-407C-B9A5-05DB-CA33D2779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2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FCE0-0BC4-558E-66A8-1C610AB5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36A08-5B1A-AFD6-093E-44E2F7CC0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FB8F5-F5CE-E829-B2F1-560C82243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CA854-EEB6-26E4-F1ED-06508B9C9A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1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5AE6-17BC-ED75-2206-3B0144C8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423A1-3868-D25F-AD25-CD01D0773F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E02ED-B81C-221C-6F37-2E3B4A9F1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67EF3-649A-BF14-63E7-60EB6F11D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3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870DB-F0B1-DE60-B2A9-CBA65591F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30263-52D4-88B4-EE29-4F6935A47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6BF53-F7C6-2ECB-DF3C-475CEC897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6DD6B-E310-3FCB-83C7-C327B78040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65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63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9B107-1747-DADF-3EFB-B3F65302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B3D28-1991-BEFE-0AA5-DCB2C5F1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B1DDE-B2FC-A377-14AC-8DE49DB16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CA06F-8FC3-51A0-92BA-DA156CE6D3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65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4DA34-3DFA-EC78-72B9-0099211FD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BBB81-4F08-BCC5-18DA-718603E8D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1A561-FE04-2C2B-229E-477466D32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D8E06-D6F3-D389-89AB-937E33D8F4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A09E-B049-1BEB-3F63-02900C38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1129A-1831-7E5C-DDF1-200BF8787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F4DDA-408B-6E91-46B4-172D472AA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C34F9-6F2D-2A33-D875-34D138C41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19A05-C204-BBB1-38B6-304F6E2F4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71291-F09B-9668-B437-E199B8BC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250BA-4198-8D86-A77D-E5307A93B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C9618-CF1E-EDDF-4C75-5065FF202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EM1APFzX04?feature=oembed" TargetMode="Externa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6xWNe9MVIuU?feature=oembed" TargetMode="Externa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28q1aABaXps?feature=oembed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N58BWIUXTs?feature=oembed" TargetMode="Externa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qNaSiB6lqjo?feature=oembed" TargetMode="Externa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3OJW_xiY40Y?feature=oembed" TargetMode="Externa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e_LLjNKB1q8?feature=oembed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5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Vista de cidade com prédios e árvores&#10;&#10;Descrição gerada automaticamente">
            <a:extLst>
              <a:ext uri="{FF2B5EF4-FFF2-40B4-BE49-F238E27FC236}">
                <a16:creationId xmlns:a16="http://schemas.microsoft.com/office/drawing/2014/main" id="{AA855BEA-E250-3FD9-EC1A-967B83FEEC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35004" b="8746"/>
          <a:stretch/>
        </p:blipFill>
        <p:spPr>
          <a:xfrm>
            <a:off x="20" y="1"/>
            <a:ext cx="1463038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28800" y="1346834"/>
            <a:ext cx="10972800" cy="3480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Cidades Inteligentes: 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Construção do Futuro</a:t>
            </a: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3"/>
          <p:cNvSpPr/>
          <p:nvPr/>
        </p:nvSpPr>
        <p:spPr>
          <a:xfrm>
            <a:off x="1828800" y="4991284"/>
            <a:ext cx="10972800" cy="1318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spc="-36">
                <a:solidFill>
                  <a:srgbClr val="FFFFFF"/>
                </a:solidFill>
              </a:rPr>
              <a:t>por Sadi Gioda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83" y="4991282"/>
            <a:ext cx="347663" cy="34766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30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Barcelona: Cidade Inteligente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8224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Sensores IoT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extensivo para otimização de serviços públicos como iluminação e gerenciamento de resíduos.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919901" y="4022646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Mobilidade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transporte público integrado com bilhetagem eletrônica e bicicletas compartilhadas.</a:t>
            </a:r>
            <a:endParaRPr lang="en-US" sz="1750" dirty="0"/>
          </a:p>
        </p:txBody>
      </p:sp>
      <p:pic>
        <p:nvPicPr>
          <p:cNvPr id="11" name="Imagem 10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5644739B-2328-94CC-92C6-FC3089FE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11" y="863600"/>
            <a:ext cx="65024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150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Exemplos Globais: Cingapura e Amsterdã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2758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801410" y="398037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1029057" y="412408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Cingapura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412408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 urbano inteligente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412408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de tráfego avançada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99360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29057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Amsterdã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513730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Inovação comunitária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513730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Iniciativas de economia circular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15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Amsterdã: Inovação Comunitária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44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66999" y="423945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Plataformas Participativas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Incentivo aos cidadãos para contribuir com ideias para melhorar a cidade.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44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24981" y="423945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Inteligente de Água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avançados para controle de inundações e gestão de águas pluviais.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495" y="1369159"/>
            <a:ext cx="11531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Cingapura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Planejamento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Urbano Inteligente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Uso de Dados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 do desenvolvimento urbano e infraestrutura de transporte baseado em dados.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797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637847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Programas de habitação verde e eficiência energética em edifícios.</a:t>
            </a:r>
            <a:endParaRPr lang="en-US" sz="1750" dirty="0"/>
          </a:p>
        </p:txBody>
      </p:sp>
      <p:pic>
        <p:nvPicPr>
          <p:cNvPr id="8" name="Imagem 7" descr="Vista aérea de uma cidade&#10;&#10;Descrição gerada automaticamente">
            <a:extLst>
              <a:ext uri="{FF2B5EF4-FFF2-40B4-BE49-F238E27FC236}">
                <a16:creationId xmlns:a16="http://schemas.microsoft.com/office/drawing/2014/main" id="{84940C58-6ADE-99EB-6FA7-E5D6EC5C5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393" y="-422434"/>
            <a:ext cx="88392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8601-61C7-FC44-E444-DE536B6E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ídia Online 2" descr="Cidade Inteligente Episódio 2 (Songdo)">
            <a:hlinkClick r:id="" action="ppaction://media"/>
            <a:extLst>
              <a:ext uri="{FF2B5EF4-FFF2-40B4-BE49-F238E27FC236}">
                <a16:creationId xmlns:a16="http://schemas.microsoft.com/office/drawing/2014/main" id="{24774A1B-DE1E-BB33-C0B7-5EBA882B78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598032" cy="82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4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34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Songdo: Cidade Planejada do Futuro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2498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402693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Desenvolvimento Integrado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87168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Construída do zero com tecnologias inteligentes em todas as infraestruturas.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92498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Conectividade Total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51735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de comunicação de alta velocidade em toda a cidade.</a:t>
            </a:r>
            <a:endParaRPr lang="en-US" sz="1750" dirty="0"/>
          </a:p>
        </p:txBody>
      </p:sp>
      <p:pic>
        <p:nvPicPr>
          <p:cNvPr id="11" name="Imagem 10" descr="Vista aérea de cidade com prédios altos ao fundo&#10;&#10;Descrição gerada automaticamente">
            <a:extLst>
              <a:ext uri="{FF2B5EF4-FFF2-40B4-BE49-F238E27FC236}">
                <a16:creationId xmlns:a16="http://schemas.microsoft.com/office/drawing/2014/main" id="{1CB2E51A-863D-250E-6F92-1EB7ACAD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024" y="775732"/>
            <a:ext cx="6587594" cy="65875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F61D7-C44A-644C-5D3A-28D9EAC3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ídia Online 19" descr="Reach Out and Plug into Smart City Opportunities in Denmark">
            <a:hlinkClick r:id="" action="ppaction://media"/>
            <a:extLst>
              <a:ext uri="{FF2B5EF4-FFF2-40B4-BE49-F238E27FC236}">
                <a16:creationId xmlns:a16="http://schemas.microsoft.com/office/drawing/2014/main" id="{22E28FBF-E15E-D515-E61D-C59A8666F1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630400" cy="8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Copenhague: Sustentabilidade Avançada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52009" y="3146584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 Carbono Neutro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 de se tornar neutra em carbono até 2025.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18315" y="468034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Energia Limpa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políticas de energia limpa.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515576" y="621411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Transporte Sustentável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em infraestrutura robusta para ciclistas.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ídia Online 8" descr="Sidewalk, Smart City Toronto, Waterfront Toronto - The Port Lands Google Sidewalk Labs at Quayside">
            <a:hlinkClick r:id="" action="ppaction://media"/>
            <a:extLst>
              <a:ext uri="{FF2B5EF4-FFF2-40B4-BE49-F238E27FC236}">
                <a16:creationId xmlns:a16="http://schemas.microsoft.com/office/drawing/2014/main" id="{18180858-0F26-D95B-97B8-669A713C911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598032" cy="8247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7E9D7-034E-8681-E612-8E2BF353A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4C9CEF-78F7-8BF0-C696-54ABC7AB1108}"/>
              </a:ext>
            </a:extLst>
          </p:cNvPr>
          <p:cNvSpPr/>
          <p:nvPr/>
        </p:nvSpPr>
        <p:spPr>
          <a:xfrm>
            <a:off x="793790" y="2721412"/>
            <a:ext cx="6775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Toronto: Projeto Quayside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308BBB-162C-4718-F73A-88298E32B11C}"/>
              </a:ext>
            </a:extLst>
          </p:cNvPr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Uso de Dados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C08DB9A-C47A-60EE-9BC8-D5174F0BB760}"/>
              </a:ext>
            </a:extLst>
          </p:cNvPr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Bairro totalmente conectado com sistemas de coleta de dados para otimização urbana.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B8B045F-48D0-5CA5-3781-7FE6B1A3D2AB}"/>
              </a:ext>
            </a:extLst>
          </p:cNvPr>
          <p:cNvSpPr/>
          <p:nvPr/>
        </p:nvSpPr>
        <p:spPr>
          <a:xfrm>
            <a:off x="7599521" y="3997166"/>
            <a:ext cx="3143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Construção Sustentável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E5069C55-D99F-EB74-4875-B09C62B6F8AB}"/>
              </a:ext>
            </a:extLst>
          </p:cNvPr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Edifícios modulares de madeira com foco em eficiência energética.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0968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do Curso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66999" y="2487335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Apresentar o conceito de cidades inteligentes e sua importância no desenvolvimento urbano moderno.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324981" y="2487335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Tecnológica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4707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Demonstrar como a tecnologia pode ser integrada na gestão urbana.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430566" y="52742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Promover discussões sobre sustentabilidade e engajamento comunitário.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0317004" y="5274231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Inovação Local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963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Inspirar inovações locais e práticas de desenvolvimento econômico sustentável.</a:t>
            </a:r>
            <a:endParaRPr lang="en-US" sz="175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E7E6F02B-97A7-6D08-C2A4-1F4F6D8CF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6043-073F-7F34-2295-095EC484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3B950D-68BC-A506-4475-8AB2723F1849}"/>
              </a:ext>
            </a:extLst>
          </p:cNvPr>
          <p:cNvSpPr/>
          <p:nvPr/>
        </p:nvSpPr>
        <p:spPr>
          <a:xfrm>
            <a:off x="793790" y="2721412"/>
            <a:ext cx="6775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Toronto: Projeto Quayside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7F80112-9A36-780C-7FB8-252428968913}"/>
              </a:ext>
            </a:extLst>
          </p:cNvPr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Uso de Dados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AEF5DDB-8488-CAC8-D2CB-3D4BEC858AEB}"/>
              </a:ext>
            </a:extLst>
          </p:cNvPr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Bairro totalmente conectado com sistemas de coleta de dados para otimização urbana.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8740B0F-A875-C53B-BDB2-5DD24281C7B3}"/>
              </a:ext>
            </a:extLst>
          </p:cNvPr>
          <p:cNvSpPr/>
          <p:nvPr/>
        </p:nvSpPr>
        <p:spPr>
          <a:xfrm>
            <a:off x="7599521" y="3997166"/>
            <a:ext cx="31439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Construção Sustentável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DCAC68F-815F-25DF-0C09-2F18F6C5B215}"/>
              </a:ext>
            </a:extLst>
          </p:cNvPr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Edifícios modulares de madeira com foco em eficiência energética.</a:t>
            </a:r>
            <a:endParaRPr lang="en-US" sz="1750" dirty="0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41327F-D55E-0423-D782-1AB2F0AD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" y="1691344"/>
            <a:ext cx="14600854" cy="64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772B-6046-078E-3A5E-B4347260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ídia Online 6" descr="Meet Sidewalk Toronto: Charlotte and Aaron Talk Sustainability">
            <a:hlinkClick r:id="" action="ppaction://media"/>
            <a:extLst>
              <a:ext uri="{FF2B5EF4-FFF2-40B4-BE49-F238E27FC236}">
                <a16:creationId xmlns:a16="http://schemas.microsoft.com/office/drawing/2014/main" id="{972A6200-802B-E8BB-C0B9-B791BF7DB5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630400" cy="8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19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São Paulo: Mobilidade Inteligente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6966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4204097"/>
            <a:ext cx="3011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Semáforos Inteligentes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69451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para melhorar o fluxo de tráfego e reduzir congestionamentos.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6966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de Resíduos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69451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tecnologias para otimizar a coleta e a reciclagem de lixo.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301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Recife: Hub de Inovação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Porto Digital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dos maiores parques tecnológicos urbanos do Brasil, promovendo inovação e startups.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582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Inteligente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câmeras e sistemas de análise para melhorar a segurança pública.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551617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11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Curitiba: Transporte Público Inovador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2106216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993" y="2808089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BRT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1993" y="3241715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Transporte público eficiente que serve como modelo para outras cidades.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3" y="4164449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993" y="4866323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Reciclagem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1993" y="5299948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Programas de reciclagem em larga escala.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93" y="622268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993" y="6924556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5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Energia Renovável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1993" y="7358182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Incentivos para o uso de energia renovável.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04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Rio de Janeiro: Centro de Operações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8224" y="4022646"/>
            <a:ext cx="2984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em Tempo Real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51306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de controle que utiliza dados em tempo real para gestão urbana.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88212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919901" y="4022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Inclusão Digital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5130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Expansão do acesso à internet e uso de plataformas digitais para engajamento comunitário.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01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Florianópolis: Cidade das Startups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72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0599" y="4058007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729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Ecossistema de Inovação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177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Robusto ecossistema de startups tecnológicas focadas em soluções urbanas.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729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38581" y="405800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7299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Preservação Ambiental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8177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Projetos para preservação de áreas verdes e qualidade de vida urbana.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1FDDB-B87C-572D-522F-D1E5126C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8356D0A-B318-653F-9E3D-764881417D3B}"/>
              </a:ext>
            </a:extLst>
          </p:cNvPr>
          <p:cNvSpPr/>
          <p:nvPr/>
        </p:nvSpPr>
        <p:spPr>
          <a:xfrm>
            <a:off x="1724232" y="3760410"/>
            <a:ext cx="6775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 a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sua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CIDADE, quais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Soluções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, Quais PROBLEMAS?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29866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1690-6D72-86C2-75D7-0E145F82E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ídia Online 2" descr="Descubra as 10 Cidades Mais Inteligentes e Sustentáveis do Mundo">
            <a:hlinkClick r:id="" action="ppaction://media"/>
            <a:extLst>
              <a:ext uri="{FF2B5EF4-FFF2-40B4-BE49-F238E27FC236}">
                <a16:creationId xmlns:a16="http://schemas.microsoft.com/office/drawing/2014/main" id="{ABB3170D-8680-756F-7822-6CCB22407C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598032" cy="82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4815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Locais no Brasil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Desigualdade Social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Enfrentamento da desigualdade ao implementar tecnologias inteligentes.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202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Infraestrutura Deficiente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Superação de limitações na infraestrutura existente.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0859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Adaptação Tecnológica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de soluções inteligentes em contextos urbanos diversos.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87" y="171572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Cidades</a:t>
            </a: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6150" b="1" kern="0" spc="-185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Inteligentes</a:t>
            </a:r>
            <a:r>
              <a:rPr lang="en-US" sz="6150" b="1" kern="0" spc="-185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89" y="35616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Cidades Inteligentes utilizam tecnologia e inovação para melhorar a qualidade de vida urbana. Elas otimizam recursos, aprimoram serviços públicos e promovem desenvolvimento sustentável.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8" y="52776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Essas cidades combinam infraestrutura conectada, mobilidade inteligente e governança digital para criar ambientes urbanos mais eficientes.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914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m 8" descr="Desenho de uma cidade&#10;&#10;Descrição gerada automaticamente com confiança média">
            <a:extLst>
              <a:ext uri="{FF2B5EF4-FFF2-40B4-BE49-F238E27FC236}">
                <a16:creationId xmlns:a16="http://schemas.microsoft.com/office/drawing/2014/main" id="{37705B31-76CB-311F-395D-A7AFF1CC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0251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das 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0599" y="338613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83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Equilíbrio Tecnológico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Balancear o uso da tecnologia com as necessidades de sustentabilidade ambiental.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38581" y="338613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Social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Melhorar a qualidade de vida e promover a inclusão social.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44166" y="58101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Privacidade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Enfrentar desafios como a privacidade de dados e a gentrificação.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5933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Infraestrutura Conectada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Sensores Inteligentes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 condições ambientais e fluxo de tráfego em tempo real.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Redes Integradas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Conectam sistemas urbanos para compartilhamento eficiente de dados.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914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Iluminação Adaptativa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Ajusta-se automaticamente às condições ambientais, economizando energia.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5017"/>
            <a:ext cx="6774656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Mobilidade Urbana Inteligente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69883" y="3902750"/>
            <a:ext cx="22860" cy="3785354"/>
          </a:xfrm>
          <a:prstGeom prst="roundRect">
            <a:avLst>
              <a:gd name="adj" fmla="val 36064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1179255" y="433280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60512" y="4123492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22199" y="4197072"/>
            <a:ext cx="11811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0853" y="4098965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Planejamento de Rota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0853" y="4523423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Aplicativos otimizam trajetos, reduzindo congestionamentos e tempo de viagem.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9255" y="565999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760512" y="545068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893028" y="5524262"/>
            <a:ext cx="176570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0853" y="5426154"/>
            <a:ext cx="25707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Transporte Multimodal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de diversos meios de transporte para viagens eficientes e sustentáveis.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9255" y="6987183"/>
            <a:ext cx="686991" cy="22860"/>
          </a:xfrm>
          <a:prstGeom prst="roundRect">
            <a:avLst>
              <a:gd name="adj" fmla="val 36064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760512" y="6777871"/>
            <a:ext cx="441603" cy="44160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890647" y="6851452"/>
            <a:ext cx="18121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7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0853" y="6753344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Veículos Elétricos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Infraestrutura de recarga e incentivos promovem adoção de veículos elétricos.</a:t>
            </a:r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2019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 Ambiental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Energia Renovável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solares e eólicos integrados à infraestrutura urbana reduzem emissões de carbono.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de Resíduos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inteligente e reciclagem automatizada otimizam o manejo de resíduos urbanos.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Áreas Verdes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Parques inteligentes e jardins verticais melhoram a qualidade do ar e bem-estar.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6785"/>
            <a:ext cx="107655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Governança Digital e Participação Cidadã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028224" y="5090160"/>
            <a:ext cx="3669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Plataformas de Participação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8057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Cidadãos contribuem em decisões urbanas através de aplicativos e fóruns online.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51396" y="509016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Transparência Administrativa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49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públicos acessíveis promovem accountability e confiança na gestão municipal.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74568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Serviços Digitais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8057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Processos burocráticos simplificados através de portais online e aplicativos móveis.</a:t>
            </a: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953333"/>
            <a:ext cx="756820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Pública Inteligente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195632"/>
            <a:ext cx="329898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Avançado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Câmeras inteligentes e sensores detectam atividades suspeitas em tempo real.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Preditiva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identifica padrões para prever e prevenir incidentes de segurança.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Resposta Rápida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integrados coordenam respostas eficientes a emergências urbanas.</a:t>
            </a:r>
            <a:endParaRPr lang="en-US" sz="1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e Perspectivas Futuras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0599" y="3390424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Privacidade e Segurança de Dados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Equilibrar inovação com proteção de informações pessoais dos cidadãos.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38581" y="3390424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Inclusão Digital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Garantir acesso equitativo às tecnologias e benefícios das cidades inteligentes.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44166" y="5805845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055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de Sistemas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Harmonizar diferentes tecnologias e plataformas para funcionamento coeso.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6201-0903-51BB-AE6B-D6D7B35DC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549035-754B-E141-D9CF-F443A144ED0B}"/>
              </a:ext>
            </a:extLst>
          </p:cNvPr>
          <p:cNvSpPr/>
          <p:nvPr/>
        </p:nvSpPr>
        <p:spPr>
          <a:xfrm>
            <a:off x="1724232" y="3760410"/>
            <a:ext cx="6775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Quais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Projetos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você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acredita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poder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realizar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uma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CIDADE INTELIGENTE?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220497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21E-7692-0209-DDB0-B8FF6DEF3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ídia Online 4" descr="Ministério da Indústria faz levantamento de novas tecnologias para cidades inteligentes">
            <a:hlinkClick r:id="" action="ppaction://media"/>
            <a:extLst>
              <a:ext uri="{FF2B5EF4-FFF2-40B4-BE49-F238E27FC236}">
                <a16:creationId xmlns:a16="http://schemas.microsoft.com/office/drawing/2014/main" id="{4C44A8BC-FCDB-1FBB-4BB9-999D871FED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8288"/>
            <a:ext cx="14630400" cy="82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12467511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130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Tecnologias Emergentes em Cidades Inteligentes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049" y="4378285"/>
            <a:ext cx="13088303" cy="3248025"/>
          </a:xfrm>
          <a:prstGeom prst="roundRect">
            <a:avLst>
              <a:gd name="adj" fmla="val 28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78669" y="4385905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998934" y="4525685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Internet das Coisas (IoT)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9276" y="4525685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 dispositivos urbanos para coleta e troca de dados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8669" y="5017889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998934" y="515766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Inteligência Artificial (IA)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9276" y="515766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 serviços e analisa padrões urbanos complexos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78669" y="5649873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998934" y="5789652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9276" y="5789652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Garante segurança e transparência em transações municipais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78669" y="6634282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98934" y="6774061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39276" y="6774061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Proporciona conectividade ultra-rápida para aplicações urbanas avançadas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30E33-D54E-2729-CD4B-38395898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0C06656-B620-4F45-D92C-D6F25F3A82DC}"/>
              </a:ext>
            </a:extLst>
          </p:cNvPr>
          <p:cNvSpPr/>
          <p:nvPr/>
        </p:nvSpPr>
        <p:spPr>
          <a:xfrm>
            <a:off x="1146716" y="11263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que são Cidades Inteligentes?</a:t>
            </a:r>
            <a:endParaRPr lang="en-US" sz="44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D2CEEDE-14A8-40B4-A394-FF036842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16" y="2884057"/>
            <a:ext cx="566976" cy="566976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345B3AC-8CC2-3EDE-7554-2689024B337E}"/>
              </a:ext>
            </a:extLst>
          </p:cNvPr>
          <p:cNvSpPr/>
          <p:nvPr/>
        </p:nvSpPr>
        <p:spPr>
          <a:xfrm>
            <a:off x="1146716" y="3677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Tecnologia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9938294-A5E7-36C0-0CFC-7FF21C6C415B}"/>
              </a:ext>
            </a:extLst>
          </p:cNvPr>
          <p:cNvSpPr/>
          <p:nvPr/>
        </p:nvSpPr>
        <p:spPr>
          <a:xfrm>
            <a:off x="1146716" y="416826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Soluções digitais para desafios urbanos.</a:t>
            </a:r>
            <a:endParaRPr lang="en-US" sz="175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4C88816E-3706-AFEE-B7FD-0E93C3098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47" y="2884057"/>
            <a:ext cx="566976" cy="566976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A5BD6517-8B11-3D05-8C5F-169AA640805E}"/>
              </a:ext>
            </a:extLst>
          </p:cNvPr>
          <p:cNvSpPr/>
          <p:nvPr/>
        </p:nvSpPr>
        <p:spPr>
          <a:xfrm>
            <a:off x="5094947" y="3677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Infraestrutura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3ABDAA7-0F2A-4B7D-D334-0DE7EC4D01DC}"/>
              </a:ext>
            </a:extLst>
          </p:cNvPr>
          <p:cNvSpPr/>
          <p:nvPr/>
        </p:nvSpPr>
        <p:spPr>
          <a:xfrm>
            <a:off x="5094947" y="416826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conectados para eficiência operacional.</a:t>
            </a:r>
            <a:endParaRPr lang="en-US" sz="17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4930A163-F592-AF4F-33D6-2DA2B31C3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16" y="5574512"/>
            <a:ext cx="566976" cy="566976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F607BE38-AD34-189D-1C8A-A6B01A2E7F48}"/>
              </a:ext>
            </a:extLst>
          </p:cNvPr>
          <p:cNvSpPr/>
          <p:nvPr/>
        </p:nvSpPr>
        <p:spPr>
          <a:xfrm>
            <a:off x="1146716" y="6368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B2B6EA49-CECB-77CB-53B6-4D186C1A491B}"/>
              </a:ext>
            </a:extLst>
          </p:cNvPr>
          <p:cNvSpPr/>
          <p:nvPr/>
        </p:nvSpPr>
        <p:spPr>
          <a:xfrm>
            <a:off x="1146716" y="685872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responsável de recursos naturais.</a:t>
            </a:r>
            <a:endParaRPr lang="en-US" sz="175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0EFC3C19-0E7D-0989-5DE4-958BB56C6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947" y="5574512"/>
            <a:ext cx="566976" cy="566976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71927C5A-CE62-6081-C644-E7A367A3B45B}"/>
              </a:ext>
            </a:extLst>
          </p:cNvPr>
          <p:cNvSpPr/>
          <p:nvPr/>
        </p:nvSpPr>
        <p:spPr>
          <a:xfrm>
            <a:off x="5094947" y="6368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Participação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CC852362-F9E3-2FAF-D660-1BE29F36F675}"/>
              </a:ext>
            </a:extLst>
          </p:cNvPr>
          <p:cNvSpPr/>
          <p:nvPr/>
        </p:nvSpPr>
        <p:spPr>
          <a:xfrm>
            <a:off x="5094947" y="685872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Engajamento cidadão na tomada de decisões.</a:t>
            </a:r>
            <a:endParaRPr lang="en-US" sz="175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ADCB6D18-43E3-725B-BB3A-47369E7B75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9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787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Engajamento Comunitário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46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Papel da Comunidade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Importância da participação cidadã na construção de cidades inteligentes.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Plataformas Digitais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 de plataformas para participação cidadã e feedback.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Atividade Prática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Brainstorming em grupos para desenvolver propostas de engajamento comunitário.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94634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Futuro das Cidades Inteligentes no Brasil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13586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788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065609" y="278368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Curto Prazo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07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projetos piloto em grandes centros urbanos.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1031915" y="468034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Médio Prazo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Expansão de soluções inteligentes para cidades médias.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1029176" y="6214110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Longo Prazo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nacional de sistemas inteligentes e sustentáveis.</a:t>
            </a:r>
            <a:endParaRPr lang="en-US" sz="17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020" y="739378"/>
            <a:ext cx="6480572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kern="0" spc="-123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Parcerias Público-Privadas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20" y="1702713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020" y="243161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Governo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29020" y="288190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Papel do setor público no desenvolvimento de soluções urbanas.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20" y="3840123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020" y="456902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Setor Privado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29020" y="501931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Contribuição de empresas para inovações em cidades inteligentes.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0" y="5977533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020" y="6706433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Academia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29020" y="7156728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Envolvimento de instituições acadêmicas em pesquisas e desenvolvimento.</a:t>
            </a:r>
            <a:endParaRPr lang="en-US"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Conclusão: O Caminho para Cidades Mais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0599" y="338613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Inovação Contínua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Necessidade de adaptação constante às novas tecnologias e desafios urbanos.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38581" y="338613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Colaboração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Importância da parceria entre diferentes setores para o sucesso das iniciativas.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44166" y="58101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em soluções que promovam o desenvolvimento sustentável e a qualidade de vida.</a:t>
            </a:r>
            <a:endParaRPr lang="en-US" sz="17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54A63-D962-EF81-CC95-9E8720DF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88CF31-3FB9-1F74-7BFA-AE9E12785116}"/>
              </a:ext>
            </a:extLst>
          </p:cNvPr>
          <p:cNvSpPr/>
          <p:nvPr/>
        </p:nvSpPr>
        <p:spPr>
          <a:xfrm>
            <a:off x="1307137" y="3760410"/>
            <a:ext cx="6775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Qual o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seu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papel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na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4450" b="1" kern="0" spc="-134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Construção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 da CIDADE DO FUTURO?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758779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B826-4E0D-831D-2547-8B28814B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Vista de cidade com prédios e árvores&#10;&#10;Descrição gerada automaticamente">
            <a:extLst>
              <a:ext uri="{FF2B5EF4-FFF2-40B4-BE49-F238E27FC236}">
                <a16:creationId xmlns:a16="http://schemas.microsoft.com/office/drawing/2014/main" id="{4BFE5AC5-44D6-1962-5718-1CF44AA0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35004" b="8746"/>
          <a:stretch/>
        </p:blipFill>
        <p:spPr>
          <a:xfrm>
            <a:off x="20" y="1"/>
            <a:ext cx="14630380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861492A-DF8D-5AA4-A75C-DE1F5B7AD113}"/>
              </a:ext>
            </a:extLst>
          </p:cNvPr>
          <p:cNvSpPr/>
          <p:nvPr/>
        </p:nvSpPr>
        <p:spPr>
          <a:xfrm>
            <a:off x="1828800" y="1346834"/>
            <a:ext cx="10972800" cy="3480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Cidades Inteligentes: 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Construção do Futuro</a:t>
            </a:r>
            <a:endParaRPr lang="en-US" sz="6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BC6012B-4731-AFC2-F48E-A2B289FF999A}"/>
              </a:ext>
            </a:extLst>
          </p:cNvPr>
          <p:cNvSpPr/>
          <p:nvPr/>
        </p:nvSpPr>
        <p:spPr>
          <a:xfrm>
            <a:off x="1828800" y="4991284"/>
            <a:ext cx="10972800" cy="1318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spc="-36">
                <a:solidFill>
                  <a:srgbClr val="FFFFFF"/>
                </a:solidFill>
              </a:rPr>
              <a:t>por Sadi Gioda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D80E524-F9C3-0802-660F-01C53048272F}"/>
              </a:ext>
            </a:extLst>
          </p:cNvPr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71CD67C-B0A7-37F6-A70E-8C47CFF98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83" y="4991282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1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665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Importância das Cidades Inteligentes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Qualidade de Vida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congestionamentos e serviços públicos eficientes.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79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637841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inteligente de recursos e redução de emissões.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491280" y="417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1280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Atração de investimentos e talentos inovadores.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53951312-E260-7872-19AD-1D225F0E0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das Cidades Inteligentes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0599" y="374904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917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Eficiência Operacional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de recursos através de dados em tempo real.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4838581" y="374904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402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Engajamento Comunitário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0877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Plataformas digitais para participação cidadã ativa.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44166" y="58101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3028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Aprimorada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inteligentes para monitoramento e resposta rápida.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8601-61C7-FC44-E444-DE536B6E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ídia Online 1" descr="Smart City | As Cidades Inteligentes e a Inovação">
            <a:hlinkClick r:id="" action="ppaction://media"/>
            <a:extLst>
              <a:ext uri="{FF2B5EF4-FFF2-40B4-BE49-F238E27FC236}">
                <a16:creationId xmlns:a16="http://schemas.microsoft.com/office/drawing/2014/main" id="{8BF472CF-81E0-D52E-263F-5098363807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735" y="0"/>
            <a:ext cx="1456566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5B31C-C42A-CEA7-30DC-696859185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24FAEC-E140-3829-3121-01ED8101D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5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Vista de cidade com prédios e árvores&#10;&#10;Descrição gerada automaticamente">
            <a:extLst>
              <a:ext uri="{FF2B5EF4-FFF2-40B4-BE49-F238E27FC236}">
                <a16:creationId xmlns:a16="http://schemas.microsoft.com/office/drawing/2014/main" id="{21D8D332-CDE7-BDAB-4EC4-78D9FD42EC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35004" b="8746"/>
          <a:stretch/>
        </p:blipFill>
        <p:spPr>
          <a:xfrm>
            <a:off x="20" y="1"/>
            <a:ext cx="14630380" cy="822959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96A0AB5-F1AF-2775-FE58-F1595EB65CCD}"/>
              </a:ext>
            </a:extLst>
          </p:cNvPr>
          <p:cNvSpPr/>
          <p:nvPr/>
        </p:nvSpPr>
        <p:spPr>
          <a:xfrm>
            <a:off x="1828800" y="1346834"/>
            <a:ext cx="10972800" cy="3480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sz="6000" b="1" spc="-185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Você</a:t>
            </a:r>
            <a:r>
              <a:rPr lang="en-US" sz="6000" b="1" spc="-18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o que </a:t>
            </a:r>
            <a:r>
              <a:rPr lang="en-US" sz="6000" b="1" spc="-185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são</a:t>
            </a:r>
            <a:endParaRPr lang="en-US" sz="6000" b="1" spc="-185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85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Cidades</a:t>
            </a:r>
            <a:r>
              <a:rPr lang="en-US" sz="6000" b="1" spc="-18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INTELIGENTES?</a:t>
            </a:r>
            <a:endParaRPr lang="en-US" sz="6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DD8372D-E297-5EC6-4272-07C0FD3DABBF}"/>
              </a:ext>
            </a:extLst>
          </p:cNvPr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193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Exemplos Globais: Barcelona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IoT Urbano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integrados para gestão eficiente da cidade.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Mobilidade Inteligente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transporte público conectado e sustentável.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Participação Cidadã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Plataformas digitais para engajamento da comunidade.</a:t>
            </a:r>
            <a:endParaRPr lang="en-US" sz="1750" dirty="0"/>
          </a:p>
        </p:txBody>
      </p:sp>
      <p:pic>
        <p:nvPicPr>
          <p:cNvPr id="14" name="Imagem 13" descr="Jardim com plantas e pedras&#10;&#10;Descrição gerada automaticamente">
            <a:extLst>
              <a:ext uri="{FF2B5EF4-FFF2-40B4-BE49-F238E27FC236}">
                <a16:creationId xmlns:a16="http://schemas.microsoft.com/office/drawing/2014/main" id="{251EE165-C671-A3AD-1919-35DE0C76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6644" y="863600"/>
            <a:ext cx="6502400" cy="650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1341</Words>
  <Application>Microsoft Macintosh PowerPoint</Application>
  <PresentationFormat>Personalizar</PresentationFormat>
  <Paragraphs>294</Paragraphs>
  <Slides>45</Slides>
  <Notes>45</Notes>
  <HiddenSlides>0</HiddenSlides>
  <MMClips>7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Inter</vt:lpstr>
      <vt:lpstr>Inter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Sadi Gioda</cp:lastModifiedBy>
  <cp:revision>2</cp:revision>
  <dcterms:created xsi:type="dcterms:W3CDTF">2024-11-11T13:22:55Z</dcterms:created>
  <dcterms:modified xsi:type="dcterms:W3CDTF">2024-11-12T11:55:00Z</dcterms:modified>
</cp:coreProperties>
</file>